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426" r:id="rId3"/>
    <p:sldId id="264" r:id="rId4"/>
    <p:sldId id="267" r:id="rId5"/>
    <p:sldId id="265" r:id="rId6"/>
    <p:sldId id="428" r:id="rId7"/>
    <p:sldId id="266" r:id="rId8"/>
    <p:sldId id="259" r:id="rId9"/>
    <p:sldId id="257" r:id="rId10"/>
    <p:sldId id="258" r:id="rId11"/>
    <p:sldId id="260" r:id="rId12"/>
    <p:sldId id="261" r:id="rId13"/>
    <p:sldId id="268" r:id="rId14"/>
    <p:sldId id="29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83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8BBFB-6AD6-4879-9D20-F8722DF270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3A810B-3097-444A-ACE1-0412C0DF8C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43987A-4D2E-41F6-8314-40418BCAD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D835F-CAFF-45A5-AF26-80213D856825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99A68F-0B41-4B2F-ADFC-ACCF3886D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3DAF35-6189-4343-9165-E8883F9A6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B0F6B-0C8D-49AE-B23E-24F9B7F38D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745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E5D77-563E-4EE3-868B-E34543752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64197D-B8F5-4AD0-974B-37055A2FFB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3155F7-2CD1-4EB8-BEB1-FB8A09503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D835F-CAFF-45A5-AF26-80213D856825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F7A488-E691-4C0C-9D6C-6EC24E1EA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DEDDC5-A2C4-4F94-B68F-2F7343325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B0F6B-0C8D-49AE-B23E-24F9B7F38D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073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D7E0A-3827-4753-8848-E6D55EF67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03B098-A95D-42A8-B2B2-9B5832522D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AADED9-FB37-47A0-A0ED-A77269FC3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D835F-CAFF-45A5-AF26-80213D856825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0C3567-C191-4F1B-9C3E-995E3FC18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1E2B91-3AFD-4185-88FD-8D90A6903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B0F6B-0C8D-49AE-B23E-24F9B7F38D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278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FEEA6-052B-4AAC-AC97-D9B78210E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626063-A7D4-4716-9FBB-DE0E38F7B3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159198-3B80-4265-8730-F2A3B570C1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9ACB13-38AE-4EE8-8682-39A184399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D835F-CAFF-45A5-AF26-80213D856825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C8600A-FD44-47BD-8755-1B1F4EBDF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121F90-7E89-49D2-B5B5-2AC163813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B0F6B-0C8D-49AE-B23E-24F9B7F38D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727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F603C-4A1C-4D4A-B927-E0F2F2880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42803A-4351-4251-A42B-FE2927DC0C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889165-6046-4059-B8FF-DF2BC6CE2B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EF48D6-5F3D-4DA1-8390-452AD2576F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8F684B0-B283-40D3-9E21-6D30F93637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41E06E9-F0AF-4BFE-923B-1C54F20336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D835F-CAFF-45A5-AF26-80213D856825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16AE0B7-72A6-4155-B707-22CBC3B06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2C44934-26C2-4B30-8D33-2C87CFD62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B0F6B-0C8D-49AE-B23E-24F9B7F38D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3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45194-74BC-4FE4-BDF3-A9CE06A1A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D6CD51-0380-49C2-BC77-B03898C04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D835F-CAFF-45A5-AF26-80213D856825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2862F6-59D3-4AC0-8754-1C7D9AF18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6B44A2-AF6A-4932-83F2-7B2DFB487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B0F6B-0C8D-49AE-B23E-24F9B7F38D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578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3F436A-F0C1-44F8-90D2-491448DDD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D835F-CAFF-45A5-AF26-80213D856825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C3DA9D7-6630-4FCE-B849-F41384A30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FDBE03-8737-499E-BA25-AB0F5C38C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B0F6B-0C8D-49AE-B23E-24F9B7F38D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087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B3BDF-29A6-42E4-9EF2-D3E9E2831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BA9D3D-4C05-4284-B1CB-EB4082724B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118086-8D54-446F-9909-B97F70826C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12E369-9EA6-427A-8FE2-2A3EF7D36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D835F-CAFF-45A5-AF26-80213D856825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D42891-F23E-4424-836F-BE0949BB3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3B43B1-EB70-43F8-ACA3-4D3DCF213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B0F6B-0C8D-49AE-B23E-24F9B7F38D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89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13888-716C-43CF-A6A0-C245D0A75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5F62FB-C4E2-4F35-B0A6-244D3CF480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22C9FB-1914-4EB6-88CC-F9EA296550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05AA62-74BA-40C1-B8DC-32F12A9896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D835F-CAFF-45A5-AF26-80213D856825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48BC43-E6D5-4B10-B9BD-4A53989C0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DF97E7-7ADA-480C-874E-0D4F81E13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B0F6B-0C8D-49AE-B23E-24F9B7F38D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64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98326-1C8A-48A9-9FC9-6211232D1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E89315-E3CC-4E50-AD5D-749BC950EE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29C585-9D64-4962-8243-88E528298D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D835F-CAFF-45A5-AF26-80213D856825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44BDEF-4ADE-4A92-B268-BB13ADE83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EBD158-46C3-4C6F-A279-FD07CC9EA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B0F6B-0C8D-49AE-B23E-24F9B7F38D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510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4FB63E0-64AA-4DFC-B677-07206654A8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F69E0B-BFE7-4209-A126-EA316A9516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41A748-745A-443A-896B-822FE03C1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D835F-CAFF-45A5-AF26-80213D856825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A16D92-EF3D-4D00-AEDB-F3939B22B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870D91-85B9-479D-A526-27FE73746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B0F6B-0C8D-49AE-B23E-24F9B7F38D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422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12D0E50-B656-48B8-B789-379C6FE14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BF40B4-75AE-48FE-A11B-CCE2C0CBD2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507359-3883-4F66-803D-2E8A8B1CB8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D835F-CAFF-45A5-AF26-80213D856825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6F5A63-B289-4DFF-AFC1-8283AEDBE1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BB0065-4626-4035-9328-7F424193D9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8B0F6B-0C8D-49AE-B23E-24F9B7F38D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401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hyperlink" Target="https://asjp.cerist.dz/en/downArticle/241/13/1/243068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q=%D8%A7%D9%84%D9%85%D8%B1%D8%A7%D9%82%D8%A8%D8%A9+%D9%88%D8%A7%D9%84%D8%B6%D8%A8%D8%B7+%28Monitoring%29&amp;oq=%D8%AE%D8%B5%D8%A7%D8%A6%D8%B5+%D8%A7%D9%84%D8%AA%D9%81%D9%83%D9%8A%D8%B1+%D9%85%D8%A7+%D9%88%D8%B1%D8%A7%D8%A1+%D8%A7%D9%84%D9%85%D8%B9%D8%B1%D9%81%D9%8A&amp;gs_lcrp=EgZjaHJvbWUyBggAEEUYOTIHCAEQABjvBTIHCAIQABjvBTIHCAMQABjvBTIHCAQQABjvBTIHCAUQABjvBdIBCTE4ODk1ajBqN6gCALACAA&amp;sourceid=chrome&amp;ie=UTF-8&amp;mstk=AUtExfCCm1pXt1LOColgZF5Il0jCUuXUK6xEBsSOFiSG7ouavRkg_KYeUheCQ1kKkud0N2d5M91JYv_mMyW4Epk3Lfc2yyHjmcZmx8oUkUatOiwKQk2dWH1noUaqjEUSXoYBQCuX3N6mRtJHfGcQyHnoKvdbt8EflA56zPQ2Ifi-Nrkc9sQ&amp;csui=3&amp;ved=2ahUKEwjb0OXs7NiSAxWhVKQEHRDsC_gQgK4QegQIAxAD" TargetMode="External"/><Relationship Id="rId2" Type="http://schemas.openxmlformats.org/officeDocument/2006/relationships/hyperlink" Target="https://www.google.com/search?q=%D8%A7%D9%84%D8%AA%D8%AE%D8%B7%D9%8A%D8%B7+%28Planning%29&amp;oq=%D8%AE%D8%B5%D8%A7%D8%A6%D8%B5+%D8%A7%D9%84%D8%AA%D9%81%D9%83%D9%8A%D8%B1+%D9%85%D8%A7+%D9%88%D8%B1%D8%A7%D8%A1+%D8%A7%D9%84%D9%85%D8%B9%D8%B1%D9%81%D9%8A&amp;gs_lcrp=EgZjaHJvbWUyBggAEEUYOTIHCAEQABjvBTIHCAIQABjvBTIHCAMQABjvBTIHCAQQABjvBTIHCAUQABjvBdIBCTE4ODk1ajBqN6gCALACAA&amp;sourceid=chrome&amp;ie=UTF-8&amp;mstk=AUtExfCCm1pXt1LOColgZF5Il0jCUuXUK6xEBsSOFiSG7ouavRkg_KYeUheCQ1kKkud0N2d5M91JYv_mMyW4Epk3Lfc2yyHjmcZmx8oUkUatOiwKQk2dWH1noUaqjEUSXoYBQCuX3N6mRtJHfGcQyHnoKvdbt8EflA56zPQ2Ifi-Nrkc9sQ&amp;csui=3&amp;ved=2ahUKEwjb0OXs7NiSAxWhVKQEHRDsC_gQgK4QegQIAxAB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hyperlink" Target="https://www.google.com/search?q=%D8%A7%D9%84%D8%AA%D9%82%D9%88%D9%8A%D9%85+%D9%88%D8%A7%D9%84%D8%AA%D9%82%D9%8A%D9%8A%D9%85+%28Evaluation%29&amp;oq=%D8%AE%D8%B5%D8%A7%D8%A6%D8%B5+%D8%A7%D9%84%D8%AA%D9%81%D9%83%D9%8A%D8%B1+%D9%85%D8%A7+%D9%88%D8%B1%D8%A7%D8%A1+%D8%A7%D9%84%D9%85%D8%B9%D8%B1%D9%81%D9%8A&amp;gs_lcrp=EgZjaHJvbWUyBggAEEUYOTIHCAEQABjvBTIHCAIQABjvBTIHCAMQABjvBTIHCAQQABjvBTIHCAUQABjvBdIBCTE4ODk1ajBqN6gCALACAA&amp;sourceid=chrome&amp;ie=UTF-8&amp;mstk=AUtExfCCm1pXt1LOColgZF5Il0jCUuXUK6xEBsSOFiSG7ouavRkg_KYeUheCQ1kKkud0N2d5M91JYv_mMyW4Epk3Lfc2yyHjmcZmx8oUkUatOiwKQk2dWH1noUaqjEUSXoYBQCuX3N6mRtJHfGcQyHnoKvdbt8EflA56zPQ2Ifi-Nrkc9sQ&amp;csui=3&amp;ved=2ahUKEwjb0OXs7NiSAxWhVKQEHRDsC_gQgK4QegQIAxAF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q=%D8%A7%D9%84%D8%AA%D8%B9%D9%84%D9%85+%D8%A7%D9%84%D8%B0%D8%A7%D8%AA%D9%8A+%D9%88%D8%A7%D9%84%D8%AA%D8%AD%D9%83%D9%85&amp;oq=%D8%AE%D8%B5%D8%A7%D8%A6%D8%B5+%D8%A7%D9%84%D8%AA%D9%81%D9%83%D9%8A%D8%B1+%D9%85%D8%A7+%D9%88%D8%B1%D8%A7%D8%A1+%D8%A7%D9%84%D9%85%D8%B9%D8%B1%D9%81%D9%8A&amp;gs_lcrp=EgZjaHJvbWUyBggAEEUYOTIHCAEQABjvBTIHCAIQABjvBTIHCAMQABjvBTIHCAQQABjvBTIHCAUQABjvBdIBCTE4ODk1ajBqN6gCALACAA&amp;sourceid=chrome&amp;ie=UTF-8&amp;mstk=AUtExfCCm1pXt1LOColgZF5Il0jCUuXUK6xEBsSOFiSG7ouavRkg_KYeUheCQ1kKkud0N2d5M91JYv_mMyW4Epk3Lfc2yyHjmcZmx8oUkUatOiwKQk2dWH1noUaqjEUSXoYBQCuX3N6mRtJHfGcQyHnoKvdbt8EflA56zPQ2Ifi-Nrkc9sQ&amp;csui=3&amp;ved=2ahUKEwjb0OXs7NiSAxWhVKQEHRDsC_gQgK4QegQIAxAJ" TargetMode="External"/><Relationship Id="rId2" Type="http://schemas.openxmlformats.org/officeDocument/2006/relationships/hyperlink" Target="https://www.google.com/search?q=%D8%A7%D9%84%D9%88%D8%B9%D9%8A+%D8%A7%D9%84%D9%85%D8%B9%D8%B1%D9%81%D9%8A&amp;oq=%D8%AE%D8%B5%D8%A7%D8%A6%D8%B5+%D8%A7%D9%84%D8%AA%D9%81%D9%83%D9%8A%D8%B1+%D9%85%D8%A7+%D9%88%D8%B1%D8%A7%D8%A1+%D8%A7%D9%84%D9%85%D8%B9%D8%B1%D9%81%D9%8A&amp;gs_lcrp=EgZjaHJvbWUyBggAEEUYOTIHCAEQABjvBTIHCAIQABjvBTIHCAMQABjvBTIHCAQQABjvBTIHCAUQABjvBdIBCTE4ODk1ajBqN6gCALACAA&amp;sourceid=chrome&amp;ie=UTF-8&amp;mstk=AUtExfCCm1pXt1LOColgZF5Il0jCUuXUK6xEBsSOFiSG7ouavRkg_KYeUheCQ1kKkud0N2d5M91JYv_mMyW4Epk3Lfc2yyHjmcZmx8oUkUatOiwKQk2dWH1noUaqjEUSXoYBQCuX3N6mRtJHfGcQyHnoKvdbt8EflA56zPQ2Ifi-Nrkc9sQ&amp;csui=3&amp;ved=2ahUKEwjb0OXs7NiSAxWhVKQEHRDsC_gQgK4QegQIAxAH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hyperlink" Target="https://www.google.com/search?q=%D8%A7%D9%86%D8%AA%D9%82%D8%A7%D9%84+%D8%A3%D8%AB%D8%B1+%D8%A7%D9%84%D8%AA%D8%B9%D9%84%D9%85&amp;oq=%D8%AE%D8%B5%D8%A7%D8%A6%D8%B5+%D8%A7%D9%84%D8%AA%D9%81%D9%83%D9%8A%D8%B1+%D9%85%D8%A7+%D9%88%D8%B1%D8%A7%D8%A1+%D8%A7%D9%84%D9%85%D8%B9%D8%B1%D9%81%D9%8A&amp;gs_lcrp=EgZjaHJvbWUyBggAEEUYOTIHCAEQABjvBTIHCAIQABjvBTIHCAMQABjvBTIHCAQQABjvBTIHCAUQABjvBdIBCTE4ODk1ajBqN6gCALACAA&amp;sourceid=chrome&amp;ie=UTF-8&amp;mstk=AUtExfCCm1pXt1LOColgZF5Il0jCUuXUK6xEBsSOFiSG7ouavRkg_KYeUheCQ1kKkud0N2d5M91JYv_mMyW4Epk3Lfc2yyHjmcZmx8oUkUatOiwKQk2dWH1noUaqjEUSXoYBQCuX3N6mRtJHfGcQyHnoKvdbt8EflA56zPQ2Ifi-Nrkc9sQ&amp;csui=3&amp;ved=2ahUKEwjb0OXs7NiSAxWhVKQEHRDsC_gQgK4QegQIAxAN" TargetMode="External"/><Relationship Id="rId4" Type="http://schemas.openxmlformats.org/officeDocument/2006/relationships/hyperlink" Target="https://www.google.com/search?q=%D8%A7%D9%84%D9%82%D8%AF%D8%B1%D8%A9+%D8%B9%D9%84%D9%89+%D8%A7%D9%84%D8%AA%D9%81%D9%83%D9%8A%D8%B1+%D8%A8%D8%B5%D9%88%D8%AA+%D8%B9%D8%A7%D9%84%D9%8D&amp;oq=%D8%AE%D8%B5%D8%A7%D8%A6%D8%B5+%D8%A7%D9%84%D8%AA%D9%81%D9%83%D9%8A%D8%B1+%D9%85%D8%A7+%D9%88%D8%B1%D8%A7%D8%A1+%D8%A7%D9%84%D9%85%D8%B9%D8%B1%D9%81%D9%8A&amp;gs_lcrp=EgZjaHJvbWUyBggAEEUYOTIHCAEQABjvBTIHCAIQABjvBTIHCAMQABjvBTIHCAQQABjvBTIHCAUQABjvBdIBCTE4ODk1ajBqN6gCALACAA&amp;sourceid=chrome&amp;ie=UTF-8&amp;mstk=AUtExfCCm1pXt1LOColgZF5Il0jCUuXUK6xEBsSOFiSG7ouavRkg_KYeUheCQ1kKkud0N2d5M91JYv_mMyW4Epk3Lfc2yyHjmcZmx8oUkUatOiwKQk2dWH1noUaqjEUSXoYBQCuX3N6mRtJHfGcQyHnoKvdbt8EflA56zPQ2Ifi-Nrkc9sQ&amp;csui=3&amp;ved=2ahUKEwjb0OXs7NiSAxWhVKQEHRDsC_gQgK4QegQIAxAL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022841C-0822-4978-821F-987F95430E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312" y="128587"/>
            <a:ext cx="10239375" cy="6600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1723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0934B81-F73E-4EB5-8072-EC0E19E9757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2" b="14166"/>
          <a:stretch/>
        </p:blipFill>
        <p:spPr>
          <a:xfrm>
            <a:off x="5430128" y="0"/>
            <a:ext cx="6761871" cy="6858000"/>
          </a:xfrm>
          <a:prstGeom prst="rect">
            <a:avLst/>
          </a:prstGeom>
        </p:spPr>
      </p:pic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CB397F47-2798-4E72-9968-0498872CEF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221" y="3351629"/>
            <a:ext cx="2979962" cy="29401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BB21711-CD98-4CF7-B51E-5EDFDE1865D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745" t="29339" r="20318"/>
          <a:stretch/>
        </p:blipFill>
        <p:spPr>
          <a:xfrm>
            <a:off x="797170" y="168812"/>
            <a:ext cx="3893650" cy="2841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148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4E2AEAE-4C36-45F6-A2DD-D0C9B7B04E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57150"/>
            <a:ext cx="7010400" cy="674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7488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FF6BE01-806E-4B0F-9CB6-F365443E88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61" t="28750" r="21805" b="13958"/>
          <a:stretch/>
        </p:blipFill>
        <p:spPr>
          <a:xfrm>
            <a:off x="4029074" y="1971674"/>
            <a:ext cx="4000501" cy="3929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101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02D9D-1D84-4486-BF4B-329C5FDD3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kumimoji="0" lang="ar-SA" altLang="en-US" sz="44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عناصر القيادة الذاتية</a:t>
            </a:r>
            <a:r>
              <a:rPr kumimoji="0" lang="en-US" altLang="en-US" sz="44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 (Self-Leadership):</a:t>
            </a:r>
            <a:b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lang="en-US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7BE8C917-3308-4D40-A92A-541636A8E64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238250" y="1271047"/>
            <a:ext cx="10515600" cy="32316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altLang="en-US" sz="32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الوعي الذاتي</a:t>
            </a: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 (Self-Awareness):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 </a:t>
            </a:r>
            <a:r>
              <a:rPr kumimoji="0" lang="ar-SA" altLang="en-US" sz="32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فهم الفرد لنقاط قوته، ضعفه، وقيمه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.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rgbClr val="0A0A0A"/>
              </a:solidFill>
              <a:effectLst/>
              <a:latin typeface="Google Sans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altLang="en-US" sz="32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إدارة الذات</a:t>
            </a: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 (Self-Management):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 </a:t>
            </a:r>
            <a:r>
              <a:rPr kumimoji="0" lang="ar-SA" altLang="en-US" sz="32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التحكم في السلوكيات، العواطف، وتوجيهها نحو تحقيق الأهداف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.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rgbClr val="0A0A0A"/>
              </a:solidFill>
              <a:effectLst/>
              <a:latin typeface="Google Sans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altLang="en-US" sz="32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التحفيز الداخلي</a:t>
            </a: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: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 </a:t>
            </a:r>
            <a:r>
              <a:rPr kumimoji="0" lang="ar-SA" altLang="en-US" sz="32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القدرة على إلهام النفس وتحفيزها دون الحاجة لمؤثرات خارجية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.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rgbClr val="0A0A0A"/>
              </a:solidFill>
              <a:effectLst/>
              <a:latin typeface="Google Sans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altLang="en-US" sz="32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التعلم المستمر وتطوير المهارات</a:t>
            </a: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: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 </a:t>
            </a:r>
            <a:r>
              <a:rPr kumimoji="0" lang="ar-SA" altLang="en-US" sz="32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السعي لتنمية القدرات الشخصية والمهنية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rgbClr val="0A0A0A"/>
              </a:solidFill>
              <a:effectLst/>
              <a:latin typeface="Google San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0ECD1D-FC54-427B-8D3A-623AFF7D5F4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07" t="28084" r="23559" b="22497"/>
          <a:stretch/>
        </p:blipFill>
        <p:spPr>
          <a:xfrm>
            <a:off x="0" y="4845090"/>
            <a:ext cx="2376012" cy="2012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635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915D2EE-6B1D-44F8-AA80-155FFD76E2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23"/>
          <a:stretch/>
        </p:blipFill>
        <p:spPr>
          <a:xfrm>
            <a:off x="1132448" y="309489"/>
            <a:ext cx="10086535" cy="4628272"/>
          </a:xfrm>
          <a:prstGeom prst="rect">
            <a:avLst/>
          </a:prstGeom>
        </p:spPr>
      </p:pic>
      <p:sp>
        <p:nvSpPr>
          <p:cNvPr id="4" name="Arrow: Pentagon 3">
            <a:extLst>
              <a:ext uri="{FF2B5EF4-FFF2-40B4-BE49-F238E27FC236}">
                <a16:creationId xmlns:a16="http://schemas.microsoft.com/office/drawing/2014/main" id="{17F265AA-7D25-4E4F-BD85-D9A1327A0548}"/>
              </a:ext>
            </a:extLst>
          </p:cNvPr>
          <p:cNvSpPr/>
          <p:nvPr/>
        </p:nvSpPr>
        <p:spPr>
          <a:xfrm>
            <a:off x="2250828" y="5247250"/>
            <a:ext cx="7849773" cy="1420837"/>
          </a:xfrm>
          <a:prstGeom prst="homePlat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LB" sz="8000" b="1" dirty="0">
                <a:solidFill>
                  <a:schemeClr val="tx1"/>
                </a:solidFill>
              </a:rPr>
              <a:t>فكر كيف تفكر!</a:t>
            </a:r>
            <a:endParaRPr lang="en-US" sz="8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6288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80BD5-5DAB-46D7-A9FF-D8970E609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/>
              <a:t>علاقة مهارات ما وراء المعرفة بالقيادة الذاتية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0C4EA6-53E7-4FC5-B1B9-8107EF2A27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/>
              <a:t>نشاط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B2657F-F067-48C5-863C-286A211F34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83" y="1400176"/>
            <a:ext cx="7891974" cy="5586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9478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A60C01-0728-4781-80D3-D4F95B471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 rtl="1"/>
            <a:r>
              <a:rPr kumimoji="0" lang="ar-SA" altLang="en-US" sz="36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أنواع مهارات ما وراء المعرفة بحسب</a:t>
            </a:r>
            <a: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 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1A0DAB"/>
                </a:solidFill>
                <a:effectLst/>
                <a:latin typeface="Google Sans"/>
                <a:hlinkClick r:id="rId2"/>
              </a:rPr>
              <a:t>ASJP</a:t>
            </a:r>
            <a: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 </a:t>
            </a:r>
            <a:r>
              <a:rPr kumimoji="0" lang="ar-SA" altLang="en-US" sz="36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(بن عابد وتجاني، 2017) تشمل</a:t>
            </a:r>
            <a: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:</a:t>
            </a:r>
            <a:b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lang="en-US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A48C7BB6-983F-4595-A194-E11E1A130262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028700" y="1810758"/>
            <a:ext cx="10782300" cy="212365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ar-SA" altLang="en-US" sz="40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معرفة ما وراء المعرفة</a:t>
            </a:r>
            <a:r>
              <a:rPr kumimoji="0" lang="en-US" altLang="en-US" sz="40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:</a:t>
            </a: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 </a:t>
            </a:r>
            <a:r>
              <a:rPr kumimoji="0" lang="ar-SA" altLang="en-US" sz="40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وعي الفرد بقدراته المعرفية</a:t>
            </a: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.</a:t>
            </a:r>
            <a:endParaRPr kumimoji="0" lang="en-US" altLang="en-US" sz="4000" b="0" i="0" u="none" strike="noStrike" cap="none" normalizeH="0" baseline="0" dirty="0">
              <a:ln>
                <a:noFill/>
              </a:ln>
              <a:solidFill>
                <a:srgbClr val="0A0A0A"/>
              </a:solidFill>
              <a:effectLst/>
              <a:latin typeface="Google Sans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2"/>
              <a:tabLst/>
            </a:pPr>
            <a:r>
              <a:rPr kumimoji="0" lang="ar-SA" altLang="en-US" sz="40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تنظيم ما وراء المعرفة</a:t>
            </a:r>
            <a:r>
              <a:rPr kumimoji="0" lang="en-US" altLang="en-US" sz="40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:</a:t>
            </a: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 </a:t>
            </a:r>
            <a:r>
              <a:rPr kumimoji="0" lang="ar-SA" altLang="en-US" sz="40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التخطيط والمراقبة</a:t>
            </a: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.</a:t>
            </a:r>
            <a:endParaRPr kumimoji="0" lang="en-US" altLang="en-US" sz="4000" b="0" i="0" u="none" strike="noStrike" cap="none" normalizeH="0" baseline="0" dirty="0">
              <a:ln>
                <a:noFill/>
              </a:ln>
              <a:solidFill>
                <a:srgbClr val="0A0A0A"/>
              </a:solidFill>
              <a:effectLst/>
              <a:latin typeface="Google Sans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3"/>
              <a:tabLst/>
            </a:pPr>
            <a:r>
              <a:rPr kumimoji="0" lang="ar-SA" altLang="en-US" sz="40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تقييم ما وراء المعرفة</a:t>
            </a:r>
            <a:r>
              <a:rPr kumimoji="0" lang="en-US" altLang="en-US" sz="40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:</a:t>
            </a: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 </a:t>
            </a:r>
            <a:r>
              <a:rPr kumimoji="0" lang="ar-SA" altLang="en-US" sz="40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الحكم على النتائج</a:t>
            </a: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.</a:t>
            </a:r>
            <a:endParaRPr kumimoji="0" lang="en-US" altLang="en-US" sz="4000" b="0" i="0" u="none" strike="noStrike" cap="none" normalizeH="0" baseline="0" dirty="0">
              <a:ln>
                <a:noFill/>
              </a:ln>
              <a:solidFill>
                <a:srgbClr val="0A0A0A"/>
              </a:solidFill>
              <a:effectLst/>
              <a:latin typeface="Google San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16DBD5-D7E5-472E-997D-967DDD6236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37" y="4486275"/>
            <a:ext cx="4019551" cy="237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7032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41482-02E1-4B5E-A6B5-926226C23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/>
              <a:t>علاقة مهارات ما وراء المعرفة بالقيادة الذاتية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E055E5-34A3-4333-A062-D094CC9CED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9688" y="1511300"/>
            <a:ext cx="10515600" cy="4351338"/>
          </a:xfrm>
        </p:spPr>
        <p:txBody>
          <a:bodyPr/>
          <a:lstStyle/>
          <a:p>
            <a:pPr algn="r" rtl="1">
              <a:buFont typeface="Arial" panose="020B0604020202020204" pitchFamily="34" charset="0"/>
              <a:buChar char="•"/>
            </a:pPr>
            <a:r>
              <a:rPr lang="ar-EG" b="1" i="0" dirty="0">
                <a:solidFill>
                  <a:srgbClr val="0A0A0A"/>
                </a:solidFill>
                <a:effectLst/>
                <a:latin typeface="Google Sans"/>
                <a:hlinkClick r:id="rId2"/>
              </a:rPr>
              <a:t>التخطيط (</a:t>
            </a:r>
            <a:r>
              <a:rPr lang="en-US" b="1" i="0" dirty="0">
                <a:solidFill>
                  <a:srgbClr val="0A0A0A"/>
                </a:solidFill>
                <a:effectLst/>
                <a:latin typeface="Google Sans"/>
                <a:hlinkClick r:id="rId2"/>
              </a:rPr>
              <a:t>Planning)</a:t>
            </a: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: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 </a:t>
            </a:r>
            <a:r>
              <a:rPr lang="ar-EG" b="0" i="0" dirty="0">
                <a:solidFill>
                  <a:srgbClr val="0A0A0A"/>
                </a:solidFill>
                <a:effectLst/>
                <a:latin typeface="Google Sans"/>
              </a:rPr>
              <a:t>يشتمل على تحديد الأهداف، اختيار الاستراتيجيات المناسبة، تنظيم المصادر والوقت، وتوقع العقبات.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ar-EG" b="1" i="0" dirty="0">
                <a:solidFill>
                  <a:srgbClr val="0A0A0A"/>
                </a:solidFill>
                <a:effectLst/>
                <a:latin typeface="Google Sans"/>
                <a:hlinkClick r:id="rId3"/>
              </a:rPr>
              <a:t>المراقبة والضبط (</a:t>
            </a:r>
            <a:r>
              <a:rPr lang="en-US" b="1" i="0" dirty="0">
                <a:solidFill>
                  <a:srgbClr val="0A0A0A"/>
                </a:solidFill>
                <a:effectLst/>
                <a:latin typeface="Google Sans"/>
                <a:hlinkClick r:id="rId3"/>
              </a:rPr>
              <a:t>Monitoring)</a:t>
            </a: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: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 </a:t>
            </a:r>
            <a:r>
              <a:rPr lang="ar-EG" b="0" i="0" dirty="0">
                <a:solidFill>
                  <a:srgbClr val="0A0A0A"/>
                </a:solidFill>
                <a:effectLst/>
                <a:latin typeface="Google Sans"/>
              </a:rPr>
              <a:t>تشير إلى الوعي بمسار التفكير أثناء تنفيذ المهمة، التحقق من فهم النص، وتعديل الخطة إذا لزم الأمر لضمان تحقيق الهدف.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ar-EG" b="1" i="0" dirty="0">
                <a:solidFill>
                  <a:srgbClr val="0A0A0A"/>
                </a:solidFill>
                <a:effectLst/>
                <a:latin typeface="Google Sans"/>
                <a:hlinkClick r:id="rId4"/>
              </a:rPr>
              <a:t>التقويم والتقييم (</a:t>
            </a:r>
            <a:r>
              <a:rPr lang="en-US" b="1" i="0" dirty="0">
                <a:solidFill>
                  <a:srgbClr val="0A0A0A"/>
                </a:solidFill>
                <a:effectLst/>
                <a:latin typeface="Google Sans"/>
                <a:hlinkClick r:id="rId4"/>
              </a:rPr>
              <a:t>Evaluation)</a:t>
            </a: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: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 </a:t>
            </a:r>
            <a:r>
              <a:rPr lang="ar-EG" b="0" i="0" dirty="0">
                <a:solidFill>
                  <a:srgbClr val="0A0A0A"/>
                </a:solidFill>
                <a:effectLst/>
                <a:latin typeface="Google Sans"/>
              </a:rPr>
              <a:t>تقييم مدى فعالية الاستراتيجيات المستخدمة، مراجعة النتائج، وإصدار حكم على جودة المعرفة والوصول إلى الحلول.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2CAC01-76FF-4F40-B3C1-970AE019D2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86238"/>
            <a:ext cx="4857750" cy="2914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138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B8AA55-30F0-4642-852D-F554E4C46A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2512" y="468312"/>
            <a:ext cx="10515600" cy="4351338"/>
          </a:xfrm>
        </p:spPr>
        <p:txBody>
          <a:bodyPr/>
          <a:lstStyle/>
          <a:p>
            <a:pPr algn="r" rtl="1">
              <a:buFont typeface="Arial" panose="020B0604020202020204" pitchFamily="34" charset="0"/>
              <a:buChar char="•"/>
            </a:pPr>
            <a:r>
              <a:rPr lang="ar-EG" b="1" i="0" dirty="0">
                <a:solidFill>
                  <a:srgbClr val="0A0A0A"/>
                </a:solidFill>
                <a:effectLst/>
                <a:latin typeface="Google Sans"/>
                <a:hlinkClick r:id="rId2"/>
              </a:rPr>
              <a:t>الوعي المعرفي</a:t>
            </a:r>
            <a:r>
              <a:rPr lang="ar-EG" b="1" i="0" dirty="0">
                <a:solidFill>
                  <a:srgbClr val="0A0A0A"/>
                </a:solidFill>
                <a:effectLst/>
                <a:latin typeface="Google Sans"/>
              </a:rPr>
              <a:t>:</a:t>
            </a:r>
            <a:r>
              <a:rPr lang="ar-EG" b="0" i="0" dirty="0">
                <a:solidFill>
                  <a:srgbClr val="0A0A0A"/>
                </a:solidFill>
                <a:effectLst/>
                <a:latin typeface="Google Sans"/>
              </a:rPr>
              <a:t> فهم الفرد لنقاط قوته وضعفه في التعلم، ومعرفة "ما يعرف" و"ما لا يعرف".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ar-EG" b="1" i="0" dirty="0">
                <a:solidFill>
                  <a:srgbClr val="0A0A0A"/>
                </a:solidFill>
                <a:effectLst/>
                <a:latin typeface="Google Sans"/>
                <a:hlinkClick r:id="rId3"/>
              </a:rPr>
              <a:t>التعلم الذاتي والتحكم</a:t>
            </a:r>
            <a:r>
              <a:rPr lang="ar-EG" b="1" i="0" dirty="0">
                <a:solidFill>
                  <a:srgbClr val="0A0A0A"/>
                </a:solidFill>
                <a:effectLst/>
                <a:latin typeface="Google Sans"/>
              </a:rPr>
              <a:t>:</a:t>
            </a:r>
            <a:r>
              <a:rPr lang="ar-EG" b="0" i="0" dirty="0">
                <a:solidFill>
                  <a:srgbClr val="0A0A0A"/>
                </a:solidFill>
                <a:effectLst/>
                <a:latin typeface="Google Sans"/>
              </a:rPr>
              <a:t> تحمل المسؤولية عن التعلم، وزيادة الدافعية الداخلية للإتقان.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ar-EG" b="1" i="0" dirty="0">
                <a:solidFill>
                  <a:srgbClr val="0A0A0A"/>
                </a:solidFill>
                <a:effectLst/>
                <a:latin typeface="Google Sans"/>
                <a:hlinkClick r:id="rId4"/>
              </a:rPr>
              <a:t>القدرة على التفكير بصوت عالٍ</a:t>
            </a:r>
            <a:r>
              <a:rPr lang="ar-EG" b="1" i="0" dirty="0">
                <a:solidFill>
                  <a:srgbClr val="0A0A0A"/>
                </a:solidFill>
                <a:effectLst/>
                <a:latin typeface="Google Sans"/>
              </a:rPr>
              <a:t>:</a:t>
            </a:r>
            <a:r>
              <a:rPr lang="ar-EG" b="0" i="0" dirty="0">
                <a:solidFill>
                  <a:srgbClr val="0A0A0A"/>
                </a:solidFill>
                <a:effectLst/>
                <a:latin typeface="Google Sans"/>
              </a:rPr>
              <a:t> استخدام استراتيجيات تأملية لوصف عمليات التفكير الخاصة بالفرد.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ar-EG" b="1" i="0" dirty="0">
                <a:solidFill>
                  <a:srgbClr val="0A0A0A"/>
                </a:solidFill>
                <a:effectLst/>
                <a:latin typeface="Google Sans"/>
                <a:hlinkClick r:id="rId5"/>
              </a:rPr>
              <a:t>انتقال أثر التعلم</a:t>
            </a:r>
            <a:r>
              <a:rPr lang="ar-EG" b="1" i="0" dirty="0">
                <a:solidFill>
                  <a:srgbClr val="0A0A0A"/>
                </a:solidFill>
                <a:effectLst/>
                <a:latin typeface="Google Sans"/>
              </a:rPr>
              <a:t>:</a:t>
            </a:r>
            <a:r>
              <a:rPr lang="ar-EG" b="0" i="0" dirty="0">
                <a:solidFill>
                  <a:srgbClr val="0A0A0A"/>
                </a:solidFill>
                <a:effectLst/>
                <a:latin typeface="Google Sans"/>
              </a:rPr>
              <a:t> القدرة على تطبيق الاستراتيجيات المعرفية في سياقات ومواقف جديدة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4F99A2-FE54-404E-AE75-0806FA04F0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6" y="3313112"/>
            <a:ext cx="6862762" cy="338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1214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8DF5D-AA1D-4E6E-8625-944D77BBD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EG" dirty="0"/>
              <a:t>خلاصة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C0AF98-82B5-403E-B163-F129DD6BC2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396" y="1073942"/>
            <a:ext cx="10515600" cy="4351338"/>
          </a:xfrm>
        </p:spPr>
        <p:txBody>
          <a:bodyPr>
            <a:normAutofit/>
          </a:bodyPr>
          <a:lstStyle/>
          <a:p>
            <a:pPr algn="r" rtl="1"/>
            <a:r>
              <a:rPr lang="ar-EG" sz="3200" dirty="0"/>
              <a:t>يعد التفكير ماوراء المعرفي (</a:t>
            </a:r>
            <a:r>
              <a:rPr lang="en-US" sz="3200" dirty="0"/>
              <a:t>Metacognition) </a:t>
            </a:r>
            <a:r>
              <a:rPr lang="ar-EG" sz="3200" dirty="0"/>
              <a:t>محركاً أساسياً للقيادة الذاتية والمواطنة الفاعلة، حيث يُمكّن الفرد من مراقبة وتوجيه تفكيره وسلوكه (تنظيم ذاتي)، مما يعزز تقديره لذاته وفهمه لمسؤوليته كمواطن</a:t>
            </a:r>
            <a:r>
              <a:rPr lang="ar-EG" sz="3200" b="0" i="0" dirty="0">
                <a:solidFill>
                  <a:srgbClr val="0A0A0A"/>
                </a:solidFill>
                <a:effectLst/>
                <a:latin typeface="Google Sans"/>
              </a:rPr>
              <a:t>. يساهم هذا التفكير في التخطيط والتقييم الذاتي، مما يحول الفرد إلى عنصر واعي، يصحح أخطاءه، ويشارك بفعالية.</a:t>
            </a:r>
            <a:endParaRPr lang="en-US" sz="3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D7D0FF-6835-41DA-A460-9FD8CBC36C6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03"/>
          <a:stretch/>
        </p:blipFill>
        <p:spPr>
          <a:xfrm>
            <a:off x="0" y="3144187"/>
            <a:ext cx="8111298" cy="3992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1030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A4CD8-E88F-41BE-A044-8B938A933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altLang="en-US" sz="44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علاقة التفكير ماوراء المعرفي بالقيادة الذاتية والمواطنة</a:t>
            </a:r>
            <a:r>
              <a:rPr kumimoji="0" lang="en-US" altLang="en-US" sz="44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:</a:t>
            </a:r>
            <a:b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lang="en-US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D4C70206-F6A4-4D03-9317-2FA17CF033A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500187" y="2154638"/>
            <a:ext cx="10244137" cy="369331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altLang="en-US" sz="24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تعزيز التنظيم الذاتي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 (Self-Regulation):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 </a:t>
            </a:r>
            <a:r>
              <a:rPr kumimoji="0" lang="ar-SA" altLang="en-US" sz="24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التفكير ماوراء المعرفي يشمل التخطيط، المراقبة، والتقييم، وهي إستراتيجيات مباشرة للقيادة الذاتية، مما يساعد الفرد على التحكم في تعلمه وأدائه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.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0A0A0A"/>
              </a:solidFill>
              <a:effectLst/>
              <a:latin typeface="Google Sans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altLang="en-US" sz="24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رفع تقدير الذات والمسؤولية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: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 </a:t>
            </a:r>
            <a:r>
              <a:rPr kumimoji="0" lang="ar-SA" altLang="en-US" sz="24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توجد علاقة ارتباطية طردية بين مهارات ماوراء المعرفة وتقدير الذات، مما يدفع الفرد للمبادرة وتحمل المسؤولية في سياق المواطنة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.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0A0A0A"/>
              </a:solidFill>
              <a:effectLst/>
              <a:latin typeface="Google Sans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altLang="en-US" sz="24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تغيير السلوك والمواطنة الفاعلة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: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 </a:t>
            </a:r>
            <a:r>
              <a:rPr kumimoji="0" lang="ar-SA" altLang="en-US" sz="24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يُمكّن الوعي بالتفكير الفرد من تقييم وتعديل سلوكه، مما يجعله أكثر انضباطاً وفاعلية في المجتمع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.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0A0A0A"/>
              </a:solidFill>
              <a:effectLst/>
              <a:latin typeface="Google Sans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altLang="en-US" sz="24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حل المشكلات واتخاذ القرارات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: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 </a:t>
            </a:r>
            <a:r>
              <a:rPr kumimoji="0" lang="ar-SA" altLang="en-US" sz="24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يساعد في فهم كيفية التفكير (التفكير في التفكير)، مما يحسن القدرة على حل مشكلات المواطنة واتخاذ قرارات عقلانية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.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 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en-US" sz="24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باختصار، يعمل التفكير ماوراء المعرفي كآلية مراقبة تضمن أن سلوك الفرد يتوافق مع أهدافه الشخصية ومسؤولياته المواطنة، مما يجعله قائداً لذاته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 (Self-leader) </a:t>
            </a:r>
            <a:r>
              <a:rPr kumimoji="0" lang="ar-SA" altLang="en-US" sz="24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ومواطناً واعياً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.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 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84915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BF0F6AD-5D29-4AA4-930F-3B5243B575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57150"/>
            <a:ext cx="7010400" cy="6743700"/>
          </a:xfrm>
          <a:prstGeom prst="rect">
            <a:avLst/>
          </a:prstGeom>
        </p:spPr>
      </p:pic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id="{F1D59ECC-1C42-4739-BD16-40A9A8EB14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287" y="2113476"/>
            <a:ext cx="3305908" cy="3172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418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99F3F4-CA00-4912-9AFB-C1E12CDCA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LB" sz="6000" b="1" dirty="0">
                <a:solidFill>
                  <a:srgbClr val="00CC99"/>
                </a:solidFill>
              </a:rPr>
              <a:t>فكَّر كيف تُفكَّر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25B29FF-F5C9-42F1-9533-F2469B6984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2205172"/>
            <a:ext cx="4985825" cy="3829868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58B9097-0E1E-4F4E-9265-357CE6EBFA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0059" y="1439612"/>
            <a:ext cx="4722638" cy="4006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3869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554</TotalTime>
  <Words>460</Words>
  <Application>Microsoft Office PowerPoint</Application>
  <PresentationFormat>Widescreen</PresentationFormat>
  <Paragraphs>29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Google Sans</vt:lpstr>
      <vt:lpstr>Office Theme</vt:lpstr>
      <vt:lpstr>PowerPoint Presentation</vt:lpstr>
      <vt:lpstr>PowerPoint Presentation</vt:lpstr>
      <vt:lpstr>PowerPoint Presentation</vt:lpstr>
      <vt:lpstr>PowerPoint Presentation</vt:lpstr>
      <vt:lpstr>عناصر القيادة الذاتية (Self-Leadership): </vt:lpstr>
      <vt:lpstr>PowerPoint Presentation</vt:lpstr>
      <vt:lpstr>علاقة مهارات ما وراء المعرفة بالقيادة الذاتية</vt:lpstr>
      <vt:lpstr>أنواع مهارات ما وراء المعرفة بحسب ASJP (بن عابد وتجاني، 2017) تشمل: </vt:lpstr>
      <vt:lpstr>علاقة مهارات ما وراء المعرفة بالقيادة الذاتية</vt:lpstr>
      <vt:lpstr>PowerPoint Presentation</vt:lpstr>
      <vt:lpstr>خلاصة</vt:lpstr>
      <vt:lpstr>علاقة التفكير ماوراء المعرفي بالقيادة الذاتية والمواطنة: </vt:lpstr>
      <vt:lpstr>PowerPoint Presentation</vt:lpstr>
      <vt:lpstr>فكَّر كيف تُفكَّر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10</cp:revision>
  <dcterms:created xsi:type="dcterms:W3CDTF">2026-02-14T11:12:01Z</dcterms:created>
  <dcterms:modified xsi:type="dcterms:W3CDTF">2026-02-16T12:44:25Z</dcterms:modified>
</cp:coreProperties>
</file>